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331" r:id="rId3"/>
    <p:sldId id="333" r:id="rId4"/>
    <p:sldId id="334" r:id="rId5"/>
    <p:sldId id="335" r:id="rId6"/>
    <p:sldId id="336" r:id="rId7"/>
    <p:sldId id="337" r:id="rId8"/>
    <p:sldId id="366" r:id="rId9"/>
    <p:sldId id="338" r:id="rId10"/>
    <p:sldId id="352" r:id="rId11"/>
    <p:sldId id="356" r:id="rId12"/>
    <p:sldId id="353" r:id="rId13"/>
    <p:sldId id="367" r:id="rId14"/>
    <p:sldId id="355" r:id="rId15"/>
    <p:sldId id="354" r:id="rId16"/>
    <p:sldId id="357" r:id="rId17"/>
    <p:sldId id="359" r:id="rId18"/>
    <p:sldId id="362" r:id="rId19"/>
    <p:sldId id="368" r:id="rId20"/>
    <p:sldId id="363" r:id="rId21"/>
    <p:sldId id="358" r:id="rId22"/>
    <p:sldId id="351" r:id="rId23"/>
    <p:sldId id="364" r:id="rId24"/>
    <p:sldId id="365" r:id="rId25"/>
    <p:sldId id="339" r:id="rId26"/>
    <p:sldId id="340" r:id="rId27"/>
    <p:sldId id="369" r:id="rId28"/>
    <p:sldId id="361" r:id="rId29"/>
    <p:sldId id="360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C41707-0A8A-4682-9B54-522768115F56}">
          <p14:sldIdLst>
            <p14:sldId id="264"/>
            <p14:sldId id="331"/>
            <p14:sldId id="333"/>
            <p14:sldId id="334"/>
          </p14:sldIdLst>
        </p14:section>
        <p14:section name="Floorplaning" id="{FD291D3B-1D75-4454-948B-9CD999214B55}">
          <p14:sldIdLst>
            <p14:sldId id="335"/>
            <p14:sldId id="336"/>
            <p14:sldId id="337"/>
            <p14:sldId id="366"/>
            <p14:sldId id="338"/>
            <p14:sldId id="352"/>
            <p14:sldId id="356"/>
            <p14:sldId id="353"/>
            <p14:sldId id="367"/>
            <p14:sldId id="355"/>
            <p14:sldId id="354"/>
            <p14:sldId id="357"/>
            <p14:sldId id="359"/>
            <p14:sldId id="362"/>
            <p14:sldId id="368"/>
            <p14:sldId id="363"/>
            <p14:sldId id="358"/>
            <p14:sldId id="351"/>
            <p14:sldId id="364"/>
            <p14:sldId id="365"/>
            <p14:sldId id="339"/>
            <p14:sldId id="340"/>
            <p14:sldId id="369"/>
          </p14:sldIdLst>
        </p14:section>
        <p14:section name="Untitled Section" id="{2CDF4BF7-6E2D-409D-8658-D9532D082C53}">
          <p14:sldIdLst>
            <p14:sldId id="361"/>
            <p14:sldId id="360"/>
          </p14:sldIdLst>
        </p14:section>
        <p14:section name="Untitled Section" id="{CAC6BAE2-5E9B-464C-BB83-2CD9C822A6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01E"/>
    <a:srgbClr val="FFFF99"/>
    <a:srgbClr val="FA8214"/>
    <a:srgbClr val="82BE3C"/>
    <a:srgbClr val="FF29F5"/>
    <a:srgbClr val="50AAE6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8" autoAdjust="0"/>
    <p:restoredTop sz="96149" autoAdjust="0"/>
  </p:normalViewPr>
  <p:slideViewPr>
    <p:cSldViewPr>
      <p:cViewPr varScale="1">
        <p:scale>
          <a:sx n="71" d="100"/>
          <a:sy n="71" d="100"/>
        </p:scale>
        <p:origin x="8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/>
              <a:t>KIT – University of the State of Baden-Wuerttemberg and </a:t>
            </a:r>
            <a:br>
              <a:rPr lang="en-US" altLang="de-DE" sz="800"/>
            </a:br>
            <a:r>
              <a:rPr lang="en-US" altLang="de-DE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7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altLang="de-DE"/>
              <a:t>Prof. Dr. Max Mustermann | </a:t>
            </a:r>
            <a:br>
              <a:rPr lang="de-DE" altLang="de-DE"/>
            </a:br>
            <a:r>
              <a:rPr lang="de-DE" alt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70BCF3-701C-4E03-9023-30B5502183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3236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/>
              <a:t>KIT – University of the State of Baden-Wuerttemberg and </a:t>
            </a:r>
            <a:br>
              <a:rPr lang="en-US" altLang="de-DE" sz="800" dirty="0"/>
            </a:br>
            <a:r>
              <a:rPr lang="en-US" altLang="de-DE" sz="800" dirty="0"/>
              <a:t>National Research Center of the Helmholtz Association</a:t>
            </a:r>
            <a:r>
              <a:rPr lang="de-DE" altLang="de-DE" sz="800" dirty="0"/>
              <a:t> </a:t>
            </a:r>
            <a:endParaRPr lang="en-US" altLang="de-DE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de-DE" sz="1000" dirty="0" err="1">
                <a:solidFill>
                  <a:schemeClr val="bg1"/>
                </a:solidFill>
              </a:rPr>
              <a:t>Asic</a:t>
            </a:r>
            <a:r>
              <a:rPr lang="fr-FR" altLang="de-DE" sz="1000" dirty="0">
                <a:solidFill>
                  <a:schemeClr val="bg1"/>
                </a:solidFill>
              </a:rPr>
              <a:t> and Detector</a:t>
            </a:r>
            <a:r>
              <a:rPr lang="fr-FR" altLang="de-DE" sz="1000" baseline="0" dirty="0">
                <a:solidFill>
                  <a:schemeClr val="bg1"/>
                </a:solidFill>
              </a:rPr>
              <a:t> </a:t>
            </a:r>
            <a:r>
              <a:rPr lang="fr-FR" altLang="de-DE" sz="1000" baseline="0" dirty="0" err="1">
                <a:solidFill>
                  <a:schemeClr val="bg1"/>
                </a:solidFill>
              </a:rPr>
              <a:t>Lab</a:t>
            </a:r>
            <a:r>
              <a:rPr lang="fr-FR" altLang="de-DE" sz="1000" baseline="0" dirty="0">
                <a:solidFill>
                  <a:schemeClr val="bg1"/>
                </a:solidFill>
              </a:rPr>
              <a:t> - </a:t>
            </a:r>
            <a:r>
              <a:rPr lang="fr-FR" altLang="de-DE" sz="1000" dirty="0">
                <a:solidFill>
                  <a:schemeClr val="bg1"/>
                </a:solidFill>
              </a:rPr>
              <a:t>IPE</a:t>
            </a:r>
            <a:endParaRPr lang="de-DE" alt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6354000"/>
            <a:ext cx="504000" cy="504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03848" y="4077072"/>
            <a:ext cx="3888432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41239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4835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0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52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2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4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97793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33696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text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err="1"/>
              <a:t>Asic</a:t>
            </a:r>
            <a:r>
              <a:rPr lang="en-US" altLang="de-DE" sz="900" baseline="0" dirty="0"/>
              <a:t> and Detector Lab - IPE</a:t>
            </a:r>
            <a:endParaRPr lang="en-US" alt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A2177219-4D79-4D82-A800-567BDD8316C6}" type="slidenum">
              <a:rPr lang="de-DE" sz="9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latin typeface="Arial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FA390034-B22F-454C-98D5-B3B46940354E}" type="datetime1">
              <a:rPr lang="de-DE" altLang="de-DE" sz="900"/>
              <a:pPr/>
              <a:t>26.06.2018</a:t>
            </a:fld>
            <a:endParaRPr lang="de-DE" altLang="de-DE" sz="90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371453" y="6445251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900" dirty="0"/>
              <a:t>Prof. Ivan </a:t>
            </a:r>
            <a:r>
              <a:rPr lang="en-US" altLang="de-DE" sz="900" dirty="0" err="1"/>
              <a:t>Peric</a:t>
            </a:r>
            <a:r>
              <a:rPr lang="en-US" altLang="de-DE" sz="900" dirty="0"/>
              <a:t> – Design </a:t>
            </a:r>
            <a:r>
              <a:rPr lang="en-US" altLang="de-DE" sz="900" dirty="0" err="1"/>
              <a:t>Digitaler</a:t>
            </a:r>
            <a:r>
              <a:rPr lang="en-US" altLang="de-DE" sz="900" dirty="0"/>
              <a:t> </a:t>
            </a:r>
            <a:r>
              <a:rPr lang="en-US" altLang="de-DE" sz="900" dirty="0" err="1"/>
              <a:t>Schaltkreise</a:t>
            </a:r>
            <a:endParaRPr lang="en-US" alt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leys@kit.edu" TargetMode="External"/><Relationship Id="rId2" Type="http://schemas.openxmlformats.org/officeDocument/2006/relationships/hyperlink" Target="mailto:ivan.peric@kit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drexel.edu/courses/ECE-E431/latch-up/latch-up.html" TargetMode="External"/><Relationship Id="rId2" Type="http://schemas.openxmlformats.org/officeDocument/2006/relationships/hyperlink" Target="http://www.analog.com/library/analogDialogue/archives/35-05/latchup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e-DE" sz="2600" dirty="0"/>
              <a:t>Design </a:t>
            </a:r>
            <a:r>
              <a:rPr lang="en-US" altLang="de-DE" sz="2600" dirty="0" err="1"/>
              <a:t>Digitaler</a:t>
            </a:r>
            <a:r>
              <a:rPr lang="en-US" altLang="de-DE" sz="2600" dirty="0"/>
              <a:t> </a:t>
            </a:r>
            <a:r>
              <a:rPr lang="en-US" altLang="de-DE" sz="2600" dirty="0" err="1"/>
              <a:t>Schaltkreise</a:t>
            </a:r>
            <a:r>
              <a:rPr lang="en-US" altLang="de-DE" sz="2600" dirty="0"/>
              <a:t/>
            </a:r>
            <a:br>
              <a:rPr lang="en-US" altLang="de-DE" sz="2600" dirty="0"/>
            </a:br>
            <a:endParaRPr lang="en-US" altLang="de-DE" sz="2200" dirty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600" b="1" dirty="0">
                <a:solidFill>
                  <a:srgbClr val="000000"/>
                </a:solidFill>
              </a:rPr>
              <a:t>Place and route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4077072"/>
            <a:ext cx="692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/>
              <a:t>Prof.</a:t>
            </a:r>
            <a:r>
              <a:rPr lang="en-GB" baseline="0" dirty="0"/>
              <a:t> Ivan </a:t>
            </a:r>
            <a:r>
              <a:rPr lang="en-GB" baseline="0" dirty="0" err="1"/>
              <a:t>Peric</a:t>
            </a:r>
            <a:r>
              <a:rPr lang="en-GB" baseline="0" dirty="0"/>
              <a:t> </a:t>
            </a:r>
            <a:r>
              <a:rPr lang="en-GB" baseline="0" dirty="0">
                <a:hlinkClick r:id="rId2"/>
              </a:rPr>
              <a:t>ivan.peric@kit.edu</a:t>
            </a:r>
            <a:endParaRPr lang="en-GB" baseline="0" dirty="0"/>
          </a:p>
          <a:p>
            <a:pPr algn="l"/>
            <a:r>
              <a:rPr lang="en-GB" dirty="0"/>
              <a:t>Richard</a:t>
            </a:r>
            <a:r>
              <a:rPr lang="en-GB" baseline="0" dirty="0"/>
              <a:t> Leys </a:t>
            </a:r>
            <a:r>
              <a:rPr lang="en-GB" baseline="0" dirty="0">
                <a:hlinkClick r:id="rId3"/>
              </a:rPr>
              <a:t>richard.leys@kit.edu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1584176" cy="722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 Placement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184776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IO cells can be placed: </a:t>
            </a:r>
          </a:p>
          <a:p>
            <a:pPr lvl="1"/>
            <a:r>
              <a:rPr lang="en-GB" dirty="0"/>
              <a:t>outside the core area: Ring IO</a:t>
            </a:r>
          </a:p>
          <a:p>
            <a:pPr lvl="1"/>
            <a:r>
              <a:rPr lang="en-GB" dirty="0"/>
              <a:t>Inside the core area: Area I/O</a:t>
            </a:r>
          </a:p>
          <a:p>
            <a:pPr lvl="2"/>
            <a:r>
              <a:rPr lang="en-GB" dirty="0"/>
              <a:t>If design is big, it gives more freedom</a:t>
            </a:r>
          </a:p>
          <a:p>
            <a:r>
              <a:rPr lang="en-GB" dirty="0"/>
              <a:t>Connection PADS can be placed: </a:t>
            </a:r>
          </a:p>
          <a:p>
            <a:pPr lvl="1"/>
            <a:r>
              <a:rPr lang="en-GB" dirty="0"/>
              <a:t>around the die: PADS for wire bonding</a:t>
            </a:r>
          </a:p>
          <a:p>
            <a:pPr lvl="1"/>
            <a:r>
              <a:rPr lang="en-GB" dirty="0"/>
              <a:t>on the area for flip-chip connection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51465" y="4535747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1651465" y="4391731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1651465" y="4247715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1651465" y="3959683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1651465" y="4103699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1651465" y="3814177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31" name="Group 30"/>
          <p:cNvGrpSpPr/>
          <p:nvPr/>
        </p:nvGrpSpPr>
        <p:grpSpPr>
          <a:xfrm rot="5400000">
            <a:off x="2238224" y="3202258"/>
            <a:ext cx="323080" cy="844333"/>
            <a:chOff x="5434364" y="4854124"/>
            <a:chExt cx="323080" cy="844333"/>
          </a:xfrm>
        </p:grpSpPr>
        <p:sp>
          <p:nvSpPr>
            <p:cNvPr id="32" name="Rectangle 31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 rot="5400000">
            <a:off x="2235171" y="4421584"/>
            <a:ext cx="323080" cy="844333"/>
            <a:chOff x="5434364" y="4854124"/>
            <a:chExt cx="323080" cy="844333"/>
          </a:xfrm>
        </p:grpSpPr>
        <p:sp>
          <p:nvSpPr>
            <p:cNvPr id="39" name="Rectangle 38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 rot="10800000">
            <a:off x="2854811" y="3825548"/>
            <a:ext cx="323080" cy="844333"/>
            <a:chOff x="5434364" y="4854124"/>
            <a:chExt cx="323080" cy="844333"/>
          </a:xfrm>
        </p:grpSpPr>
        <p:sp>
          <p:nvSpPr>
            <p:cNvPr id="46" name="Rectangle 45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88464" y="3825548"/>
            <a:ext cx="830413" cy="8156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056"/>
            <a:ext cx="725914" cy="636906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156176" y="1595249"/>
            <a:ext cx="2034110" cy="18337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1651465" y="4679763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11" name="Rectangle 110"/>
          <p:cNvSpPr/>
          <p:nvPr/>
        </p:nvSpPr>
        <p:spPr>
          <a:xfrm>
            <a:off x="2855981" y="4680986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12" name="Rectangle 111"/>
          <p:cNvSpPr/>
          <p:nvPr/>
        </p:nvSpPr>
        <p:spPr>
          <a:xfrm>
            <a:off x="2855981" y="3469051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13" name="Rectangle 112"/>
          <p:cNvSpPr/>
          <p:nvPr/>
        </p:nvSpPr>
        <p:spPr>
          <a:xfrm>
            <a:off x="1651465" y="3461660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69621" y="5293451"/>
            <a:ext cx="169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I/O Ring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1314319" y="4569962"/>
            <a:ext cx="249518" cy="77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993900" y="5344940"/>
            <a:ext cx="169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site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 flipH="1" flipV="1">
            <a:off x="2757496" y="4596875"/>
            <a:ext cx="734384" cy="721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 rot="5400000">
            <a:off x="6865436" y="1419555"/>
            <a:ext cx="323080" cy="844333"/>
            <a:chOff x="5434364" y="4854124"/>
            <a:chExt cx="323080" cy="844333"/>
          </a:xfrm>
        </p:grpSpPr>
        <p:sp>
          <p:nvSpPr>
            <p:cNvPr id="121" name="Rectangle 120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 rot="10800000">
            <a:off x="6253050" y="2051814"/>
            <a:ext cx="323080" cy="844333"/>
            <a:chOff x="5434364" y="4854124"/>
            <a:chExt cx="323080" cy="844333"/>
          </a:xfrm>
        </p:grpSpPr>
        <p:sp>
          <p:nvSpPr>
            <p:cNvPr id="128" name="Rectangle 127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pic>
        <p:nvPicPr>
          <p:cNvPr id="134" name="Picture 1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04864"/>
            <a:ext cx="725914" cy="636906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6253050" y="1677733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6" name="Rectangle 135"/>
          <p:cNvSpPr/>
          <p:nvPr/>
        </p:nvSpPr>
        <p:spPr>
          <a:xfrm>
            <a:off x="6260617" y="2930157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137" name="Group 136"/>
          <p:cNvGrpSpPr/>
          <p:nvPr/>
        </p:nvGrpSpPr>
        <p:grpSpPr>
          <a:xfrm rot="5400000">
            <a:off x="6893090" y="2671979"/>
            <a:ext cx="323080" cy="844333"/>
            <a:chOff x="5434364" y="4854124"/>
            <a:chExt cx="323080" cy="844333"/>
          </a:xfrm>
        </p:grpSpPr>
        <p:sp>
          <p:nvSpPr>
            <p:cNvPr id="138" name="Rectangle 137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7691499" y="1658856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145" name="Group 144"/>
          <p:cNvGrpSpPr/>
          <p:nvPr/>
        </p:nvGrpSpPr>
        <p:grpSpPr>
          <a:xfrm rot="10800000">
            <a:off x="7699862" y="2018517"/>
            <a:ext cx="323080" cy="844333"/>
            <a:chOff x="5434364" y="4854124"/>
            <a:chExt cx="323080" cy="844333"/>
          </a:xfrm>
        </p:grpSpPr>
        <p:sp>
          <p:nvSpPr>
            <p:cNvPr id="146" name="Rectangle 145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7692204" y="2912732"/>
            <a:ext cx="307944" cy="325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3" name="Rectangle 152"/>
          <p:cNvSpPr/>
          <p:nvPr/>
        </p:nvSpPr>
        <p:spPr>
          <a:xfrm rot="5400000">
            <a:off x="7395229" y="1781296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4" name="Rectangle 153"/>
          <p:cNvSpPr/>
          <p:nvPr/>
        </p:nvSpPr>
        <p:spPr>
          <a:xfrm rot="5400000">
            <a:off x="7407711" y="3032764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6588224" y="11967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 I/O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 flipV="1">
            <a:off x="3644280" y="3284984"/>
            <a:ext cx="2655912" cy="218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58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3319" y="1916832"/>
            <a:ext cx="7921129" cy="41044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874875" y="2204864"/>
            <a:ext cx="6441292" cy="3671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 type: Wire Bonding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4"/>
            <a:ext cx="8356600" cy="459136"/>
          </a:xfrm>
        </p:spPr>
        <p:txBody>
          <a:bodyPr>
            <a:normAutofit/>
          </a:bodyPr>
          <a:lstStyle/>
          <a:p>
            <a:r>
              <a:rPr lang="en-GB" dirty="0"/>
              <a:t>Connection PADS can be around the core, with AREA IO or not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4862" y="551721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Package (ex: QSFP)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8775" y="3226199"/>
            <a:ext cx="648072" cy="634586"/>
          </a:xfrm>
          <a:prstGeom prst="rect">
            <a:avLst/>
          </a:prstGeom>
          <a:solidFill>
            <a:srgbClr val="DCA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05198" y="3429670"/>
            <a:ext cx="1494594" cy="2956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78309" y="4335942"/>
            <a:ext cx="648072" cy="634586"/>
          </a:xfrm>
          <a:prstGeom prst="rect">
            <a:avLst/>
          </a:prstGeom>
          <a:solidFill>
            <a:srgbClr val="DCA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225756" y="4505424"/>
            <a:ext cx="1762067" cy="2956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28434" y="5645251"/>
            <a:ext cx="95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PCB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55917" y="2316514"/>
            <a:ext cx="4716234" cy="3200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dirty="0"/>
              <a:t>Die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5847" y="3396366"/>
            <a:ext cx="102658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32002" y="2392170"/>
            <a:ext cx="1656184" cy="144016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35847" y="3700715"/>
            <a:ext cx="102658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35847" y="4005064"/>
            <a:ext cx="102658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32002" y="3883691"/>
            <a:ext cx="1656184" cy="144016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35847" y="3477101"/>
            <a:ext cx="180020" cy="14401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35847" y="3772723"/>
            <a:ext cx="180020" cy="14401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35847" y="4083398"/>
            <a:ext cx="180020" cy="14401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Elbow Connector 12"/>
          <p:cNvCxnSpPr>
            <a:endCxn id="4" idx="1"/>
          </p:cNvCxnSpPr>
          <p:nvPr/>
        </p:nvCxnSpPr>
        <p:spPr>
          <a:xfrm>
            <a:off x="4328422" y="3167941"/>
            <a:ext cx="1107425" cy="372441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10" idx="1"/>
          </p:cNvCxnSpPr>
          <p:nvPr/>
        </p:nvCxnSpPr>
        <p:spPr>
          <a:xfrm flipV="1">
            <a:off x="4184406" y="3844731"/>
            <a:ext cx="1251441" cy="577149"/>
          </a:xfrm>
          <a:prstGeom prst="bentConnector3">
            <a:avLst>
              <a:gd name="adj1" fmla="val 880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9109" y="2927595"/>
            <a:ext cx="2325464" cy="174409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26213" y="2392170"/>
            <a:ext cx="2673930" cy="2654253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dirty="0"/>
              <a:t>core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42" y="3279677"/>
            <a:ext cx="1220088" cy="10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 type: AREA IO for Flip-Chip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14" y="1185110"/>
            <a:ext cx="8356600" cy="4894262"/>
          </a:xfrm>
        </p:spPr>
        <p:txBody>
          <a:bodyPr/>
          <a:lstStyle/>
          <a:p>
            <a:r>
              <a:rPr lang="en-GB" dirty="0"/>
              <a:t>Area IO and Bumps are used for Flip-Chip mounting</a:t>
            </a:r>
          </a:p>
          <a:p>
            <a:r>
              <a:rPr lang="en-GB" dirty="0"/>
              <a:t>Bump to IO Cell is routed over a Redistribution </a:t>
            </a:r>
            <a:r>
              <a:rPr lang="en-GB" dirty="0" err="1"/>
              <a:t>Thich</a:t>
            </a:r>
            <a:r>
              <a:rPr lang="en-GB" dirty="0"/>
              <a:t> Metal layer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2139957"/>
            <a:ext cx="5976664" cy="2519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dirty="0"/>
              <a:t>die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2755395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35696" y="3059744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35696" y="3364093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53580" y="2820686"/>
            <a:ext cx="180020" cy="14401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53580" y="3116308"/>
            <a:ext cx="180020" cy="14401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53580" y="3426983"/>
            <a:ext cx="180020" cy="14401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/>
          <p:cNvSpPr/>
          <p:nvPr/>
        </p:nvSpPr>
        <p:spPr>
          <a:xfrm>
            <a:off x="3846512" y="2640097"/>
            <a:ext cx="1440160" cy="1240453"/>
          </a:xfrm>
          <a:prstGeom prst="hexagon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Elbow Connector 12"/>
          <p:cNvCxnSpPr>
            <a:endCxn id="8" idx="0"/>
          </p:cNvCxnSpPr>
          <p:nvPr/>
        </p:nvCxnSpPr>
        <p:spPr>
          <a:xfrm rot="10800000">
            <a:off x="1943590" y="2820686"/>
            <a:ext cx="2268370" cy="439638"/>
          </a:xfrm>
          <a:prstGeom prst="bentConnector4">
            <a:avLst>
              <a:gd name="adj1" fmla="val 48016"/>
              <a:gd name="adj2" fmla="val 15199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77426" y="177281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Bump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80614" y="2312006"/>
            <a:ext cx="896812" cy="580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Hexagon 17"/>
          <p:cNvSpPr/>
          <p:nvPr/>
        </p:nvSpPr>
        <p:spPr>
          <a:xfrm>
            <a:off x="5976156" y="2635171"/>
            <a:ext cx="1440160" cy="1240453"/>
          </a:xfrm>
          <a:prstGeom prst="hexagon">
            <a:avLst/>
          </a:prstGeom>
          <a:pattFill prst="wdUpDi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72820"/>
            <a:ext cx="1381125" cy="1381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96" y="4798880"/>
            <a:ext cx="2076450" cy="1381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90" y="4928195"/>
            <a:ext cx="1381125" cy="1381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86" y="4889094"/>
            <a:ext cx="1381125" cy="138112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1668211" y="3795780"/>
            <a:ext cx="2687765" cy="1544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9644" y="5873185"/>
            <a:ext cx="191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26902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95" y="1079370"/>
            <a:ext cx="6562009" cy="4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1328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Wire Bond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3808" y="2492896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5816" y="2492896"/>
            <a:ext cx="1296144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2120" y="17008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ASIC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83968" y="1988840"/>
            <a:ext cx="1368152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84168" y="1988840"/>
            <a:ext cx="1008112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47864" y="2060848"/>
            <a:ext cx="2448272" cy="1728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2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47" y="3091333"/>
            <a:ext cx="1663082" cy="1108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 Cell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IO Cells can be of various types, depending on the technology library</a:t>
            </a:r>
          </a:p>
          <a:p>
            <a:r>
              <a:rPr lang="en-GB" dirty="0"/>
              <a:t>Standard types:</a:t>
            </a:r>
          </a:p>
          <a:p>
            <a:pPr lvl="1"/>
            <a:r>
              <a:rPr lang="en-GB" dirty="0"/>
              <a:t>Power Connections: VDD,VSS,VDDIO,VSSIO</a:t>
            </a:r>
          </a:p>
          <a:p>
            <a:pPr lvl="1"/>
            <a:r>
              <a:rPr lang="en-GB" dirty="0"/>
              <a:t>Fillers: FILLER1, FILLER10, CORNER</a:t>
            </a:r>
          </a:p>
          <a:p>
            <a:pPr lvl="1"/>
            <a:r>
              <a:rPr lang="en-GB" dirty="0"/>
              <a:t>Signal Cell for Digital/Analog Signals</a:t>
            </a:r>
          </a:p>
          <a:p>
            <a:r>
              <a:rPr lang="en-GB" dirty="0"/>
              <a:t>Special Cells:</a:t>
            </a:r>
          </a:p>
          <a:p>
            <a:pPr lvl="1"/>
            <a:r>
              <a:rPr lang="en-GB" dirty="0"/>
              <a:t>Differential Signal (ex: LVDS), Oscillator cells etc…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4005064"/>
            <a:ext cx="288032" cy="9361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5023" y="4005064"/>
            <a:ext cx="288032" cy="9361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38486" y="4005064"/>
            <a:ext cx="288032" cy="9361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01949" y="4005064"/>
            <a:ext cx="2880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65412" y="4005064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28875" y="4005064"/>
            <a:ext cx="288032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3116374" y="4697252"/>
            <a:ext cx="2880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792338" y="4005064"/>
            <a:ext cx="936104" cy="93610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5400000">
            <a:off x="3116374" y="5065404"/>
            <a:ext cx="2880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2517" y="495404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964" y="549280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5099" y="585426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fillers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82502" y="5138711"/>
            <a:ext cx="236857" cy="39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2126737" y="5019614"/>
            <a:ext cx="82691" cy="83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flipV="1">
            <a:off x="2126737" y="5019615"/>
            <a:ext cx="489213" cy="83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01517" y="4149080"/>
            <a:ext cx="2880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16525" y="572396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Special Cells example: Oscillator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48219" y="4149080"/>
            <a:ext cx="2880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41" y="3747072"/>
            <a:ext cx="474128" cy="33052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6588224" y="3912333"/>
            <a:ext cx="0" cy="236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92235" y="3912332"/>
            <a:ext cx="0" cy="236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6" idx="2"/>
          </p:cNvCxnSpPr>
          <p:nvPr/>
        </p:nvCxnSpPr>
        <p:spPr>
          <a:xfrm>
            <a:off x="6992235" y="5085184"/>
            <a:ext cx="0" cy="35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88805" y="533608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err="1"/>
              <a:t>clk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56751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Partitioning: Definition and re-implementation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Partitions are used to cut-off the design in smaller subset</a:t>
            </a:r>
          </a:p>
          <a:p>
            <a:r>
              <a:rPr lang="en-GB" dirty="0"/>
              <a:t>Each Subset is synthesised and implemented separately.</a:t>
            </a:r>
          </a:p>
          <a:p>
            <a:r>
              <a:rPr lang="en-GB" dirty="0"/>
              <a:t>The top level prepares IO Placement between partitions</a:t>
            </a:r>
          </a:p>
          <a:p>
            <a:r>
              <a:rPr lang="en-GB" dirty="0"/>
              <a:t>Final timing is done at top level with last adjustments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2996952"/>
            <a:ext cx="3168352" cy="2664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3568" y="3284984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P1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172" y="4472881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P2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760" y="3303837"/>
            <a:ext cx="1089496" cy="2105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9652" y="58493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59258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empty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131840" y="5229201"/>
            <a:ext cx="144016" cy="738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63587" y="3510180"/>
            <a:ext cx="2383172" cy="2105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P3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4808" y="5741225"/>
            <a:ext cx="413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Partition Level: Full Implementation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016324" y="3645694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70967" y="4797152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70967" y="4940933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70967" y="5084714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16324" y="3753036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16324" y="3861048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867327" y="3356992"/>
            <a:ext cx="800833" cy="7916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73141" y="3092349"/>
            <a:ext cx="1250787" cy="525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97434" y="2875494"/>
            <a:ext cx="204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IO are planned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580112" y="3933257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0112" y="4040599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80112" y="4148611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80112" y="5157862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80112" y="5265204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80112" y="5373216"/>
            <a:ext cx="504056" cy="0"/>
          </a:xfrm>
          <a:prstGeom prst="line">
            <a:avLst/>
          </a:prstGeom>
          <a:ln w="1905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68" y="3746366"/>
            <a:ext cx="1860959" cy="1632776"/>
          </a:xfrm>
          <a:prstGeom prst="rect">
            <a:avLst/>
          </a:prstGeom>
        </p:spPr>
      </p:pic>
      <p:sp>
        <p:nvSpPr>
          <p:cNvPr id="37" name="Striped Right Arrow 36"/>
          <p:cNvSpPr/>
          <p:nvPr/>
        </p:nvSpPr>
        <p:spPr>
          <a:xfrm rot="11426634">
            <a:off x="3290946" y="4296888"/>
            <a:ext cx="2610804" cy="288032"/>
          </a:xfrm>
          <a:prstGeom prst="stripedRightArrow">
            <a:avLst>
              <a:gd name="adj1" fmla="val 690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832285" y="465875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Final: “Injection”</a:t>
            </a:r>
          </a:p>
        </p:txBody>
      </p:sp>
    </p:spTree>
    <p:extLst>
      <p:ext uri="{BB962C8B-B14F-4D97-AF65-F5344CB8AC3E}">
        <p14:creationId xmlns:p14="http://schemas.microsoft.com/office/powerpoint/2010/main" val="49010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 Level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Like top level but constraints and IO are provided</a:t>
            </a:r>
          </a:p>
          <a:p>
            <a:r>
              <a:rPr lang="en-GB" dirty="0"/>
              <a:t>Proceed to normal implementation</a:t>
            </a:r>
          </a:p>
          <a:p>
            <a:r>
              <a:rPr lang="en-GB" dirty="0"/>
              <a:t>Leave topmost layers in technology for top level connections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37482" y="2924944"/>
            <a:ext cx="3168352" cy="2664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29470" y="332031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29470" y="362353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29470" y="392674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29470" y="4229957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29470" y="453317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73586" y="281693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97622" y="280336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29770" y="548122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759740" y="548122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06492" y="579811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Partition Base Design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4864" y="24556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clk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40033" y="309256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Partition Layers strategy example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2160" y="5157192"/>
            <a:ext cx="129034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2160" y="4337969"/>
            <a:ext cx="129034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01841" y="4043939"/>
            <a:ext cx="129034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2719" y="408074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Ex: power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01841" y="4747580"/>
            <a:ext cx="1290340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2-6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2719" y="468013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Clock &amp; Routing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01841" y="3710720"/>
            <a:ext cx="1290340" cy="216024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 + RDL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2500" y="365460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53747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 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Hard Macros are like partitions, but ready to use</a:t>
            </a:r>
          </a:p>
          <a:p>
            <a:r>
              <a:rPr lang="en-GB" dirty="0"/>
              <a:t>LEF file provides size and IO information</a:t>
            </a:r>
          </a:p>
          <a:p>
            <a:r>
              <a:rPr lang="en-GB" dirty="0"/>
              <a:t>Most common cases:</a:t>
            </a:r>
          </a:p>
          <a:p>
            <a:pPr lvl="1"/>
            <a:r>
              <a:rPr lang="en-GB" dirty="0"/>
              <a:t>SRAMS</a:t>
            </a:r>
          </a:p>
          <a:p>
            <a:pPr lvl="1"/>
            <a:r>
              <a:rPr lang="en-GB" dirty="0"/>
              <a:t>PLL</a:t>
            </a:r>
          </a:p>
          <a:p>
            <a:pPr lvl="1"/>
            <a:r>
              <a:rPr lang="en-GB" dirty="0"/>
              <a:t>Temperature sensor</a:t>
            </a:r>
          </a:p>
          <a:p>
            <a:r>
              <a:rPr lang="en-GB" dirty="0"/>
              <a:t>Place objects as any other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2040" y="2924944"/>
            <a:ext cx="3168352" cy="2664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84205" y="3288705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7952" y="4024708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7952" y="3277270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9681" y="4778113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1783" y="5677827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Sometimes design have many rams</a:t>
            </a:r>
          </a:p>
        </p:txBody>
      </p:sp>
    </p:spTree>
    <p:extLst>
      <p:ext uri="{BB962C8B-B14F-4D97-AF65-F5344CB8AC3E}">
        <p14:creationId xmlns:p14="http://schemas.microsoft.com/office/powerpoint/2010/main" val="45964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Pre-Placement : Finish floorplan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862285"/>
          </a:xfrm>
        </p:spPr>
        <p:txBody>
          <a:bodyPr/>
          <a:lstStyle/>
          <a:p>
            <a:r>
              <a:rPr lang="en-GB" dirty="0"/>
              <a:t>Cut the Rows to leave space around the hard macros</a:t>
            </a:r>
          </a:p>
          <a:p>
            <a:r>
              <a:rPr lang="en-GB" dirty="0"/>
              <a:t>Add specifics like Well-Taps: See Technology 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0" y="2057254"/>
            <a:ext cx="3949055" cy="393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000494" cy="31348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79712" y="3861048"/>
            <a:ext cx="360040" cy="34330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2339752" y="4005064"/>
            <a:ext cx="2232248" cy="199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076056" y="2636913"/>
            <a:ext cx="360040" cy="56769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60256" y="2168860"/>
            <a:ext cx="158417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Well</a:t>
            </a:r>
            <a:r>
              <a:rPr lang="fr-FR" sz="1600" dirty="0"/>
              <a:t> </a:t>
            </a:r>
            <a:r>
              <a:rPr lang="fr-FR" sz="1600" dirty="0" err="1"/>
              <a:t>Tap</a:t>
            </a:r>
            <a:r>
              <a:rPr lang="fr-FR" sz="1600" dirty="0"/>
              <a:t> </a:t>
            </a:r>
            <a:r>
              <a:rPr lang="fr-FR" sz="1600" dirty="0" err="1"/>
              <a:t>Cells</a:t>
            </a:r>
            <a:endParaRPr lang="en-GB" sz="16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5436096" y="2348880"/>
            <a:ext cx="32416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28184" y="3573016"/>
            <a:ext cx="0" cy="219878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28184" y="3573016"/>
            <a:ext cx="234431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44432" y="2744924"/>
            <a:ext cx="1584176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No </a:t>
            </a:r>
            <a:r>
              <a:rPr lang="fr-FR" sz="1600" dirty="0" err="1"/>
              <a:t>row</a:t>
            </a:r>
            <a:endParaRPr lang="en-GB" sz="16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7020272" y="3104964"/>
            <a:ext cx="1116248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</p:cNvCxnSpPr>
          <p:nvPr/>
        </p:nvCxnSpPr>
        <p:spPr>
          <a:xfrm flipH="1">
            <a:off x="6156176" y="3104964"/>
            <a:ext cx="1980344" cy="1044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48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Pre-Placement: </a:t>
            </a:r>
            <a:r>
              <a:rPr lang="en-GB" dirty="0" err="1"/>
              <a:t>WellTap</a:t>
            </a:r>
            <a:r>
              <a:rPr lang="en-GB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086421"/>
          </a:xfrm>
        </p:spPr>
        <p:txBody>
          <a:bodyPr/>
          <a:lstStyle/>
          <a:p>
            <a:r>
              <a:rPr lang="en-GB" dirty="0" err="1"/>
              <a:t>Latchup</a:t>
            </a:r>
            <a:r>
              <a:rPr lang="en-GB" dirty="0"/>
              <a:t>: VDD/GND short due to parasitic BJT</a:t>
            </a:r>
          </a:p>
          <a:p>
            <a:r>
              <a:rPr lang="en-GB" dirty="0"/>
              <a:t>Prevent </a:t>
            </a:r>
            <a:r>
              <a:rPr lang="en-GB" dirty="0" err="1"/>
              <a:t>Latchup</a:t>
            </a:r>
            <a:r>
              <a:rPr lang="en-GB" dirty="0"/>
              <a:t>: Require enough Well contacts to keep </a:t>
            </a:r>
            <a:r>
              <a:rPr lang="en-GB" dirty="0" err="1"/>
              <a:t>Rsub</a:t>
            </a:r>
            <a:r>
              <a:rPr lang="en-GB" dirty="0"/>
              <a:t> low</a:t>
            </a:r>
          </a:p>
          <a:p>
            <a:r>
              <a:rPr lang="en-GB" dirty="0"/>
              <a:t>See Technology documentation</a:t>
            </a:r>
          </a:p>
          <a:p>
            <a:r>
              <a:rPr lang="en-GB" dirty="0"/>
              <a:t>Links to read:</a:t>
            </a:r>
          </a:p>
          <a:p>
            <a:r>
              <a:rPr lang="en-GB" dirty="0">
                <a:hlinkClick r:id="rId2"/>
              </a:rPr>
              <a:t>http://www.analog.com/library/analogDialogue/archives/35-05/latchup/index.html</a:t>
            </a:r>
            <a:endParaRPr lang="en-GB" dirty="0"/>
          </a:p>
          <a:p>
            <a:r>
              <a:rPr lang="en-GB" dirty="0">
                <a:hlinkClick r:id="rId3"/>
              </a:rPr>
              <a:t>http://www.ece.drexel.edu/courses/ECE-E431/latch-up/latch-up.html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upload.wikimedia.org/wikipedia/commons/7/78/Latch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897785" cy="22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93096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Well Tap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579900" y="4477762"/>
            <a:ext cx="975876" cy="175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96336" y="4077072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Well Tap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88224" y="4437112"/>
            <a:ext cx="129614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5816" y="551723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Rsub</a:t>
            </a:r>
            <a:r>
              <a:rPr lang="en-GB" b="1" dirty="0"/>
              <a:t>(p)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8144" y="49411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Rsub</a:t>
            </a:r>
            <a:r>
              <a:rPr lang="en-GB" b="1" dirty="0"/>
              <a:t>(n)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5949280"/>
            <a:ext cx="3536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https://en.wikipedia.org/wiki/Latch-up</a:t>
            </a:r>
          </a:p>
        </p:txBody>
      </p:sp>
    </p:spTree>
    <p:extLst>
      <p:ext uri="{BB962C8B-B14F-4D97-AF65-F5344CB8AC3E}">
        <p14:creationId xmlns:p14="http://schemas.microsoft.com/office/powerpoint/2010/main" val="332198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an overview of place and route steps</a:t>
            </a:r>
          </a:p>
          <a:p>
            <a:r>
              <a:rPr lang="en-GB" dirty="0"/>
              <a:t>Understand </a:t>
            </a:r>
            <a:r>
              <a:rPr lang="en-GB" dirty="0" err="1"/>
              <a:t>floorplaning</a:t>
            </a:r>
            <a:r>
              <a:rPr lang="en-GB" dirty="0"/>
              <a:t> steps to prepare top level</a:t>
            </a:r>
          </a:p>
          <a:p>
            <a:r>
              <a:rPr lang="en-GB" dirty="0"/>
              <a:t>After that: Ready to go for final implementation</a:t>
            </a:r>
          </a:p>
          <a:p>
            <a:r>
              <a:rPr lang="en-GB" dirty="0"/>
              <a:t>Talk about timing later</a:t>
            </a:r>
          </a:p>
        </p:txBody>
      </p:sp>
    </p:spTree>
    <p:extLst>
      <p:ext uri="{BB962C8B-B14F-4D97-AF65-F5344CB8AC3E}">
        <p14:creationId xmlns:p14="http://schemas.microsoft.com/office/powerpoint/2010/main" val="241682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Pre-Placement: Spare Cells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clusters of cells can be added on the core area for latter fixes.</a:t>
            </a:r>
          </a:p>
          <a:p>
            <a:r>
              <a:rPr lang="en-GB" dirty="0"/>
              <a:t>The production masks can be slightly modified to fix an issue. The spare cells can be used to modify the logic a bit.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" y="2546102"/>
            <a:ext cx="4209514" cy="3023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64185"/>
            <a:ext cx="4504140" cy="306933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1600" y="2852936"/>
            <a:ext cx="360040" cy="34330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31640" y="3068960"/>
            <a:ext cx="3022749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7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Placement in the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placement happen in the </a:t>
            </a:r>
            <a:r>
              <a:rPr lang="en-GB" dirty="0" smtClean="0"/>
              <a:t>tools?</a:t>
            </a:r>
          </a:p>
          <a:p>
            <a:r>
              <a:rPr lang="en-GB" dirty="0" smtClean="0"/>
              <a:t>Standard cell placement – see later</a:t>
            </a:r>
            <a:endParaRPr lang="en-GB" dirty="0" smtClean="0"/>
          </a:p>
          <a:p>
            <a:r>
              <a:rPr lang="en-GB" dirty="0" smtClean="0"/>
              <a:t>Manually </a:t>
            </a:r>
            <a:r>
              <a:rPr lang="en-GB" dirty="0"/>
              <a:t>Create Instances for special </a:t>
            </a:r>
            <a:r>
              <a:rPr lang="en-GB" dirty="0" smtClean="0"/>
              <a:t>cells</a:t>
            </a:r>
          </a:p>
          <a:p>
            <a:r>
              <a:rPr lang="en-GB" dirty="0" smtClean="0"/>
              <a:t>Place </a:t>
            </a:r>
            <a:r>
              <a:rPr lang="en-GB" dirty="0"/>
              <a:t>with </a:t>
            </a:r>
            <a:r>
              <a:rPr lang="en-GB" dirty="0" smtClean="0"/>
              <a:t>coordinates</a:t>
            </a:r>
          </a:p>
          <a:p>
            <a:pPr lvl="1"/>
            <a:r>
              <a:rPr lang="en-GB" dirty="0" err="1" smtClean="0"/>
              <a:t>placeInstance</a:t>
            </a:r>
            <a:r>
              <a:rPr lang="en-GB" dirty="0" smtClean="0"/>
              <a:t> </a:t>
            </a:r>
            <a:r>
              <a:rPr lang="en-GB" dirty="0"/>
              <a:t>100 200 $ram</a:t>
            </a:r>
          </a:p>
          <a:p>
            <a:r>
              <a:rPr lang="en-GB" dirty="0"/>
              <a:t>The tools sometimes have special commands to place extra structures:</a:t>
            </a:r>
          </a:p>
          <a:p>
            <a:pPr lvl="1"/>
            <a:r>
              <a:rPr lang="en-GB" dirty="0"/>
              <a:t>Typically: </a:t>
            </a:r>
            <a:r>
              <a:rPr lang="en-GB" dirty="0" smtClean="0"/>
              <a:t>Fillers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64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planning and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Power </a:t>
            </a:r>
            <a:r>
              <a:rPr lang="en-GB" dirty="0"/>
              <a:t>connections are important</a:t>
            </a:r>
          </a:p>
          <a:p>
            <a:pPr lvl="1"/>
            <a:r>
              <a:rPr lang="en-GB" dirty="0"/>
              <a:t>If not enough of them the voltage drop across the design can be huge: IR drop picture</a:t>
            </a:r>
          </a:p>
          <a:p>
            <a:r>
              <a:rPr lang="en-GB" dirty="0"/>
              <a:t>Problem: Functional Power analysis are not simple, runtimes are long</a:t>
            </a:r>
          </a:p>
          <a:p>
            <a:r>
              <a:rPr lang="en-GB" dirty="0"/>
              <a:t>Solution: Add as much as you can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71600" y="4653137"/>
            <a:ext cx="1440160" cy="1152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27584" y="4725144"/>
            <a:ext cx="1728192" cy="536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7584" y="4809132"/>
            <a:ext cx="1728192" cy="536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27584" y="4944369"/>
            <a:ext cx="1728192" cy="536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7584" y="5028357"/>
            <a:ext cx="1728192" cy="536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27584" y="5163594"/>
            <a:ext cx="1728192" cy="536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27584" y="5247582"/>
            <a:ext cx="1728192" cy="536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7584" y="5382819"/>
            <a:ext cx="1728192" cy="536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584" y="5466807"/>
            <a:ext cx="1728192" cy="536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27584" y="5602044"/>
            <a:ext cx="1728192" cy="536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27584" y="5686032"/>
            <a:ext cx="1728192" cy="536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5400000">
            <a:off x="501673" y="5195071"/>
            <a:ext cx="1440163" cy="68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 rot="5400000">
            <a:off x="391838" y="5195071"/>
            <a:ext cx="1440163" cy="68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5400000">
            <a:off x="728735" y="5195071"/>
            <a:ext cx="1440163" cy="68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618900" y="5195071"/>
            <a:ext cx="1440163" cy="68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rot="5400000">
            <a:off x="942936" y="5195071"/>
            <a:ext cx="1440163" cy="68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5400000">
            <a:off x="833101" y="5195071"/>
            <a:ext cx="1440163" cy="68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rot="5400000">
            <a:off x="1157137" y="5195071"/>
            <a:ext cx="1440163" cy="68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5400000">
            <a:off x="1047302" y="5195071"/>
            <a:ext cx="1440163" cy="68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rot="5400000">
            <a:off x="1371338" y="5195071"/>
            <a:ext cx="1440163" cy="68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5400000">
            <a:off x="1261503" y="5195071"/>
            <a:ext cx="1440163" cy="68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5400000">
            <a:off x="1585540" y="5195071"/>
            <a:ext cx="1440162" cy="68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5400000">
            <a:off x="1475704" y="5195071"/>
            <a:ext cx="1440163" cy="68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88001"/>
            <a:ext cx="3233863" cy="103243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831200" y="5984921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Source: semiwiki.com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4545" y="556801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 Drop example</a:t>
            </a:r>
          </a:p>
        </p:txBody>
      </p:sp>
    </p:spTree>
    <p:extLst>
      <p:ext uri="{BB962C8B-B14F-4D97-AF65-F5344CB8AC3E}">
        <p14:creationId xmlns:p14="http://schemas.microsoft.com/office/powerpoint/2010/main" val="354425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Power </a:t>
            </a:r>
            <a:r>
              <a:rPr lang="fr-FR" dirty="0" err="1"/>
              <a:t>Grid</a:t>
            </a:r>
            <a:r>
              <a:rPr lang="fr-FR" dirty="0"/>
              <a:t>: Global </a:t>
            </a:r>
            <a:r>
              <a:rPr lang="fr-FR" dirty="0" err="1"/>
              <a:t>Grid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Use the </a:t>
            </a:r>
            <a:r>
              <a:rPr lang="fr-FR" dirty="0" err="1"/>
              <a:t>addStripe</a:t>
            </a:r>
            <a:r>
              <a:rPr lang="fr-FR" dirty="0"/>
              <a:t> command to </a:t>
            </a:r>
            <a:r>
              <a:rPr lang="fr-FR" dirty="0" err="1"/>
              <a:t>add</a:t>
            </a:r>
            <a:r>
              <a:rPr lang="fr-FR" dirty="0"/>
              <a:t> power </a:t>
            </a:r>
            <a:r>
              <a:rPr lang="fr-FR" dirty="0" err="1"/>
              <a:t>stripes</a:t>
            </a:r>
            <a:r>
              <a:rPr lang="fr-FR" dirty="0"/>
              <a:t> on high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layers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7" y="1700808"/>
            <a:ext cx="2913509" cy="2916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70" y="3681436"/>
            <a:ext cx="2555562" cy="2546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744665" cy="3824908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3269807" y="2875978"/>
            <a:ext cx="413685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19711" y="4001472"/>
            <a:ext cx="360040" cy="34330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79751" y="3789040"/>
            <a:ext cx="1084337" cy="428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6193164" y="3540710"/>
            <a:ext cx="8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VDD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126518" y="3561918"/>
            <a:ext cx="8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GND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7373" y="4085799"/>
            <a:ext cx="8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VDD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9480" y="3159214"/>
            <a:ext cx="8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GND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62019" y="3172225"/>
            <a:ext cx="360040" cy="34330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52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0" y="2564904"/>
            <a:ext cx="5616173" cy="37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Power </a:t>
            </a:r>
            <a:r>
              <a:rPr lang="fr-FR" dirty="0" err="1"/>
              <a:t>Grid</a:t>
            </a:r>
            <a:r>
              <a:rPr lang="fr-FR" dirty="0"/>
              <a:t>: </a:t>
            </a:r>
            <a:r>
              <a:rPr lang="fr-FR" dirty="0" err="1"/>
              <a:t>Rows</a:t>
            </a:r>
            <a:r>
              <a:rPr lang="fr-FR" dirty="0"/>
              <a:t> and Macros connections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4"/>
            <a:ext cx="8356600" cy="11616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 the </a:t>
            </a:r>
            <a:r>
              <a:rPr lang="en-GB" dirty="0" err="1"/>
              <a:t>editPowerVia</a:t>
            </a:r>
            <a:r>
              <a:rPr lang="en-GB" dirty="0"/>
              <a:t> command to add VIA down to the power pins of the standard rows and macros.</a:t>
            </a:r>
          </a:p>
          <a:p>
            <a:r>
              <a:rPr lang="en-GB" dirty="0"/>
              <a:t>Consult the technology files (like LEF) to find out on which layer the power pins are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2912" y="2636912"/>
            <a:ext cx="2850120" cy="229293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PIN GND</a:t>
            </a:r>
          </a:p>
          <a:p>
            <a:r>
              <a:rPr lang="en-GB" sz="1100" dirty="0"/>
              <a:t>  DIRECTION INOUT ;</a:t>
            </a:r>
          </a:p>
          <a:p>
            <a:r>
              <a:rPr lang="en-GB" sz="1100" dirty="0"/>
              <a:t>  USE GROUND ;</a:t>
            </a:r>
          </a:p>
          <a:p>
            <a:r>
              <a:rPr lang="en-GB" sz="1100" dirty="0"/>
              <a:t>  SHAPE RING ;</a:t>
            </a:r>
          </a:p>
          <a:p>
            <a:r>
              <a:rPr lang="en-GB" sz="1100" dirty="0"/>
              <a:t> PORT</a:t>
            </a:r>
          </a:p>
          <a:p>
            <a:r>
              <a:rPr lang="en-GB" sz="1100" dirty="0"/>
              <a:t>  LAYER ME3 ;</a:t>
            </a:r>
          </a:p>
          <a:p>
            <a:r>
              <a:rPr lang="en-GB" sz="1100" dirty="0"/>
              <a:t>  RECT 0.000 101.520 321.350 103.520 ;</a:t>
            </a:r>
          </a:p>
          <a:p>
            <a:r>
              <a:rPr lang="en-GB" sz="1100" dirty="0"/>
              <a:t>  RECT 0.000 1.000 321.350 3.000 ;</a:t>
            </a:r>
          </a:p>
          <a:p>
            <a:r>
              <a:rPr lang="en-GB" sz="1100" dirty="0"/>
              <a:t>  RECT 319.350 1.000 321.350 103.520 ;</a:t>
            </a:r>
          </a:p>
          <a:p>
            <a:r>
              <a:rPr lang="en-GB" sz="1100" dirty="0"/>
              <a:t>  RECT 0.000 1.000 2.000 103.520 ;</a:t>
            </a:r>
          </a:p>
          <a:p>
            <a:r>
              <a:rPr lang="en-GB" sz="1100" dirty="0"/>
              <a:t> END</a:t>
            </a:r>
          </a:p>
          <a:p>
            <a:r>
              <a:rPr lang="en-GB" sz="1100" dirty="0"/>
              <a:t>END GND</a:t>
            </a:r>
          </a:p>
          <a:p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49062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SRAM LEF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76056" y="3573016"/>
            <a:ext cx="1152128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7584" y="4077072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23909" y="3356992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3909" y="2596716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123728" y="2996952"/>
            <a:ext cx="57606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3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Cells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Quite trivial, automatically place the cells where can be</a:t>
            </a:r>
          </a:p>
          <a:p>
            <a:pPr lvl="1"/>
            <a:r>
              <a:rPr lang="en-GB" dirty="0"/>
              <a:t>-&gt; </a:t>
            </a:r>
            <a:r>
              <a:rPr lang="en-GB" dirty="0" err="1"/>
              <a:t>placeDesign</a:t>
            </a:r>
            <a:r>
              <a:rPr lang="en-GB" dirty="0"/>
              <a:t> in tool</a:t>
            </a:r>
          </a:p>
          <a:p>
            <a:r>
              <a:rPr lang="en-GB" dirty="0"/>
              <a:t>Tries to optimize timing</a:t>
            </a:r>
          </a:p>
          <a:p>
            <a:r>
              <a:rPr lang="en-GB" dirty="0" err="1"/>
              <a:t>Floorplaning</a:t>
            </a:r>
            <a:r>
              <a:rPr lang="en-GB" dirty="0"/>
              <a:t> drives the placements</a:t>
            </a:r>
          </a:p>
          <a:p>
            <a:pPr lvl="1"/>
            <a:r>
              <a:rPr lang="en-GB" dirty="0"/>
              <a:t>I/O</a:t>
            </a:r>
          </a:p>
          <a:p>
            <a:pPr lvl="1"/>
            <a:r>
              <a:rPr lang="en-GB" dirty="0"/>
              <a:t>Hard macro</a:t>
            </a:r>
          </a:p>
        </p:txBody>
      </p:sp>
    </p:spTree>
    <p:extLst>
      <p:ext uri="{BB962C8B-B14F-4D97-AF65-F5344CB8AC3E}">
        <p14:creationId xmlns:p14="http://schemas.microsoft.com/office/powerpoint/2010/main" val="2334930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Placement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Standard cells can be constraints to regions and fences</a:t>
            </a:r>
          </a:p>
          <a:p>
            <a:r>
              <a:rPr lang="en-GB" dirty="0"/>
              <a:t>Relates to FPGA </a:t>
            </a:r>
            <a:r>
              <a:rPr lang="en-GB" dirty="0" err="1"/>
              <a:t>floorplaning</a:t>
            </a:r>
            <a:r>
              <a:rPr lang="en-GB" dirty="0"/>
              <a:t> as well (box in Xilinx ISE)</a:t>
            </a:r>
          </a:p>
          <a:p>
            <a:r>
              <a:rPr lang="en-GB" dirty="0"/>
              <a:t>Usually not needed, sometimes </a:t>
            </a:r>
            <a:r>
              <a:rPr lang="en-GB" dirty="0" smtClean="0"/>
              <a:t>useful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2564904"/>
            <a:ext cx="7416824" cy="35279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91680" y="3429001"/>
            <a:ext cx="158417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95936" y="3429001"/>
            <a:ext cx="158417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12099" y="3423989"/>
            <a:ext cx="158417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" y="3069919"/>
            <a:ext cx="2612670" cy="2292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85" y="3327954"/>
            <a:ext cx="2024477" cy="1776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99" y="3525358"/>
            <a:ext cx="1574493" cy="13814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3814" y="5509327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Guide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4" y="5497916"/>
            <a:ext cx="100811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Region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8134" y="5486505"/>
            <a:ext cx="100811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Fence</a:t>
            </a:r>
          </a:p>
        </p:txBody>
      </p:sp>
    </p:spTree>
    <p:extLst>
      <p:ext uri="{BB962C8B-B14F-4D97-AF65-F5344CB8AC3E}">
        <p14:creationId xmlns:p14="http://schemas.microsoft.com/office/powerpoint/2010/main" val="1131730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Placement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Fence</a:t>
            </a:r>
            <a:r>
              <a:rPr lang="en-US" dirty="0"/>
              <a:t>: If you have different modules defined in your netlist you would generally prefer them to keep in a specified area where you don't want to keep other module </a:t>
            </a:r>
            <a:r>
              <a:rPr lang="en-US" dirty="0" smtClean="0"/>
              <a:t>cells. Tool </a:t>
            </a:r>
            <a:r>
              <a:rPr lang="en-US" dirty="0"/>
              <a:t>neither allow other group cells to sit in that </a:t>
            </a:r>
            <a:r>
              <a:rPr lang="en-US" dirty="0" err="1"/>
              <a:t>perticular</a:t>
            </a:r>
            <a:r>
              <a:rPr lang="en-US" dirty="0"/>
              <a:t> fence nor allow the cells from the group out of </a:t>
            </a:r>
            <a:r>
              <a:rPr lang="en-US" dirty="0" smtClean="0"/>
              <a:t>fence.</a:t>
            </a:r>
          </a:p>
          <a:p>
            <a:r>
              <a:rPr lang="en-US" dirty="0" smtClean="0"/>
              <a:t>Guide</a:t>
            </a:r>
            <a:r>
              <a:rPr lang="en-US" dirty="0"/>
              <a:t>: You have the flexibility of moving the cells in and out of the design </a:t>
            </a:r>
            <a:r>
              <a:rPr lang="en-US" dirty="0" smtClean="0"/>
              <a:t>area.</a:t>
            </a:r>
          </a:p>
          <a:p>
            <a:r>
              <a:rPr lang="en-US" dirty="0" smtClean="0"/>
              <a:t>Region</a:t>
            </a:r>
            <a:r>
              <a:rPr lang="en-US" dirty="0"/>
              <a:t>: You could move other group cells into the region but not the region cells to out of the area.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68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Timing Configuration</a:t>
            </a:r>
          </a:p>
          <a:p>
            <a:r>
              <a:rPr lang="en-GB" dirty="0"/>
              <a:t>Clock tree synthesis</a:t>
            </a:r>
          </a:p>
          <a:p>
            <a:r>
              <a:rPr lang="en-GB" dirty="0"/>
              <a:t>Routing</a:t>
            </a:r>
          </a:p>
          <a:p>
            <a:r>
              <a:rPr lang="en-GB" dirty="0"/>
              <a:t>Timing Fixes along the design flow</a:t>
            </a:r>
          </a:p>
        </p:txBody>
      </p:sp>
    </p:spTree>
    <p:extLst>
      <p:ext uri="{BB962C8B-B14F-4D97-AF65-F5344CB8AC3E}">
        <p14:creationId xmlns:p14="http://schemas.microsoft.com/office/powerpoint/2010/main" val="1820045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29249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177441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 and Route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1078309"/>
          </a:xfrm>
        </p:spPr>
        <p:txBody>
          <a:bodyPr/>
          <a:lstStyle/>
          <a:p>
            <a:r>
              <a:rPr lang="en-GB" dirty="0"/>
              <a:t>After Synthesis, we have gates and interconnection information</a:t>
            </a:r>
          </a:p>
          <a:p>
            <a:r>
              <a:rPr lang="en-GB" dirty="0"/>
              <a:t>Physically place the circuit to create an ASIC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94150" y="2236899"/>
            <a:ext cx="1152128" cy="4399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642" y="364502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Floorplan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0740" y="364502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4349" y="364502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 Routes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7958" y="364502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Clock Tree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4328" y="3645024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Route</a:t>
            </a: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1670770" y="4005064"/>
            <a:ext cx="479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3302868" y="4005064"/>
            <a:ext cx="691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5146477" y="4005064"/>
            <a:ext cx="691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0" idx="1"/>
          </p:cNvCxnSpPr>
          <p:nvPr/>
        </p:nvCxnSpPr>
        <p:spPr>
          <a:xfrm>
            <a:off x="6990086" y="4005064"/>
            <a:ext cx="534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2555776" y="2805350"/>
            <a:ext cx="432048" cy="623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>
            <a:off x="4354389" y="4437112"/>
            <a:ext cx="432048" cy="40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699792" y="5805264"/>
            <a:ext cx="3746003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Layout vs Schematic + DRC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95936" y="4941168"/>
            <a:ext cx="1152128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GDSII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4355975" y="5333243"/>
            <a:ext cx="432048" cy="40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8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P&amp;R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Try to create the best conditions for an easy implementation</a:t>
            </a:r>
          </a:p>
          <a:p>
            <a:r>
              <a:rPr lang="en-GB" dirty="0"/>
              <a:t>Ex: Not too big (long wires), Not too small (less optimisation freedom)</a:t>
            </a:r>
          </a:p>
          <a:p>
            <a:r>
              <a:rPr lang="en-GB" dirty="0"/>
              <a:t>But take into account the design constraints, like embedded special blocks (PLL, Memories, Test controllers), cost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Let the software perform as much automated work as possible</a:t>
            </a:r>
          </a:p>
          <a:p>
            <a:r>
              <a:rPr lang="en-GB" dirty="0"/>
              <a:t>Timing is checked the whole time</a:t>
            </a:r>
          </a:p>
          <a:p>
            <a:pPr lvl="1"/>
            <a:r>
              <a:rPr lang="en-GB" dirty="0"/>
              <a:t>Each step have small adjustment steps to improve timing</a:t>
            </a:r>
          </a:p>
        </p:txBody>
      </p:sp>
    </p:spTree>
    <p:extLst>
      <p:ext uri="{BB962C8B-B14F-4D97-AF65-F5344CB8AC3E}">
        <p14:creationId xmlns:p14="http://schemas.microsoft.com/office/powerpoint/2010/main" val="221160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Floorplaning</a:t>
            </a:r>
            <a:r>
              <a:rPr lang="en-GB" dirty="0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Prepare the design for physical implementation: set the foundations</a:t>
            </a:r>
          </a:p>
          <a:p>
            <a:r>
              <a:rPr lang="en-GB" dirty="0"/>
              <a:t>The best the </a:t>
            </a:r>
            <a:r>
              <a:rPr lang="en-GB" dirty="0" err="1"/>
              <a:t>floorplaning</a:t>
            </a:r>
            <a:r>
              <a:rPr lang="en-GB" dirty="0"/>
              <a:t>, the less effort required by automated tasks</a:t>
            </a:r>
          </a:p>
          <a:p>
            <a:r>
              <a:rPr lang="en-GB" dirty="0"/>
              <a:t>Usually heavily scripted because a lot of small components must be added to the design for physical rules</a:t>
            </a:r>
          </a:p>
          <a:p>
            <a:pPr lvl="1"/>
            <a:r>
              <a:rPr lang="en-GB" dirty="0"/>
              <a:t>If any re-synthesis is necessary, just re-run the script</a:t>
            </a:r>
          </a:p>
          <a:p>
            <a:r>
              <a:rPr lang="en-GB" dirty="0"/>
              <a:t>During </a:t>
            </a:r>
            <a:r>
              <a:rPr lang="en-GB" dirty="0" err="1"/>
              <a:t>floorplaning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Prepare the die dimensions</a:t>
            </a:r>
          </a:p>
          <a:p>
            <a:pPr lvl="1"/>
            <a:r>
              <a:rPr lang="en-GB" dirty="0"/>
              <a:t>Prepare the I/O </a:t>
            </a:r>
          </a:p>
          <a:p>
            <a:pPr lvl="1"/>
            <a:r>
              <a:rPr lang="en-GB" dirty="0"/>
              <a:t>Pre-Place hard macros</a:t>
            </a:r>
          </a:p>
          <a:p>
            <a:pPr lvl="1"/>
            <a:r>
              <a:rPr lang="en-GB" dirty="0"/>
              <a:t>Route special wires</a:t>
            </a:r>
          </a:p>
          <a:p>
            <a:pPr lvl="1"/>
            <a:r>
              <a:rPr lang="en-GB" dirty="0"/>
              <a:t>Create Partitions (if necessary)</a:t>
            </a:r>
          </a:p>
          <a:p>
            <a:pPr lvl="1"/>
            <a:r>
              <a:rPr lang="en-GB" dirty="0"/>
              <a:t>Add spare cells, well tap </a:t>
            </a:r>
            <a:r>
              <a:rPr lang="en-GB" dirty="0" err="1"/>
              <a:t>etc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Ready to continue!</a:t>
            </a:r>
          </a:p>
        </p:txBody>
      </p:sp>
    </p:spTree>
    <p:extLst>
      <p:ext uri="{BB962C8B-B14F-4D97-AF65-F5344CB8AC3E}">
        <p14:creationId xmlns:p14="http://schemas.microsoft.com/office/powerpoint/2010/main" val="176153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Size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970834"/>
          </a:xfrm>
        </p:spPr>
        <p:txBody>
          <a:bodyPr/>
          <a:lstStyle/>
          <a:p>
            <a:r>
              <a:rPr lang="en-GB" dirty="0"/>
              <a:t>Core Die Area</a:t>
            </a:r>
          </a:p>
          <a:p>
            <a:r>
              <a:rPr lang="en-GB" dirty="0"/>
              <a:t>Size constraint:</a:t>
            </a:r>
          </a:p>
          <a:p>
            <a:pPr lvl="1"/>
            <a:r>
              <a:rPr lang="en-GB" dirty="0"/>
              <a:t>Cost</a:t>
            </a:r>
          </a:p>
          <a:p>
            <a:pPr lvl="1"/>
            <a:r>
              <a:rPr lang="en-GB" dirty="0"/>
              <a:t>Technical limitation (Multi layer Mask)</a:t>
            </a:r>
          </a:p>
          <a:p>
            <a:pPr lvl="1"/>
            <a:r>
              <a:rPr lang="en-GB" dirty="0"/>
              <a:t>Minimal size </a:t>
            </a:r>
            <a:r>
              <a:rPr lang="en-GB" dirty="0" smtClean="0"/>
              <a:t>sometimes: </a:t>
            </a:r>
            <a:endParaRPr lang="en-GB" dirty="0"/>
          </a:p>
          <a:p>
            <a:pPr lvl="1"/>
            <a:r>
              <a:rPr lang="en-GB" dirty="0" smtClean="0"/>
              <a:t>I/O </a:t>
            </a:r>
            <a:r>
              <a:rPr lang="en-GB" dirty="0"/>
              <a:t>bound: Too many pins</a:t>
            </a:r>
          </a:p>
          <a:p>
            <a:pPr lvl="1"/>
            <a:r>
              <a:rPr lang="en-GB" dirty="0"/>
              <a:t>Core bound: Too much logic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2120" y="1412776"/>
            <a:ext cx="2160240" cy="18722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83768" y="1412776"/>
            <a:ext cx="338437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26468" y="4461775"/>
            <a:ext cx="1440160" cy="12481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8" y="4244496"/>
            <a:ext cx="1860959" cy="16327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801" y="5288247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4675801" y="5144231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4675801" y="5000215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4675801" y="4712183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4675801" y="4856199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4675801" y="4566677"/>
            <a:ext cx="323080" cy="122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5262560" y="3954758"/>
            <a:ext cx="323080" cy="844333"/>
            <a:chOff x="5434364" y="4854124"/>
            <a:chExt cx="323080" cy="844333"/>
          </a:xfrm>
        </p:grpSpPr>
        <p:sp>
          <p:nvSpPr>
            <p:cNvPr id="19" name="Rectangle 18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 rot="5400000">
            <a:off x="5259507" y="5174084"/>
            <a:ext cx="323080" cy="844333"/>
            <a:chOff x="5434364" y="4854124"/>
            <a:chExt cx="323080" cy="844333"/>
          </a:xfrm>
        </p:grpSpPr>
        <p:sp>
          <p:nvSpPr>
            <p:cNvPr id="27" name="Rectangle 26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>
            <a:off x="5879147" y="4578048"/>
            <a:ext cx="323080" cy="844333"/>
            <a:chOff x="5434364" y="4854124"/>
            <a:chExt cx="323080" cy="844333"/>
          </a:xfrm>
        </p:grpSpPr>
        <p:sp>
          <p:nvSpPr>
            <p:cNvPr id="34" name="Rectangle 33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012800" y="4578048"/>
            <a:ext cx="830413" cy="8156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85556"/>
            <a:ext cx="725914" cy="63690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282192" y="4480224"/>
            <a:ext cx="1237548" cy="1108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7312463" y="4496257"/>
            <a:ext cx="1177005" cy="109676"/>
            <a:chOff x="6753682" y="4819429"/>
            <a:chExt cx="1177005" cy="109676"/>
          </a:xfrm>
        </p:grpSpPr>
        <p:sp>
          <p:nvSpPr>
            <p:cNvPr id="43" name="Rectangle 42"/>
            <p:cNvSpPr/>
            <p:nvPr/>
          </p:nvSpPr>
          <p:spPr>
            <a:xfrm>
              <a:off x="6753682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73550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08649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63616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18583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28517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683484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38449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317046" y="4685556"/>
            <a:ext cx="1177005" cy="109676"/>
            <a:chOff x="6753682" y="4819429"/>
            <a:chExt cx="1177005" cy="109676"/>
          </a:xfrm>
        </p:grpSpPr>
        <p:sp>
          <p:nvSpPr>
            <p:cNvPr id="61" name="Rectangle 60"/>
            <p:cNvSpPr/>
            <p:nvPr/>
          </p:nvSpPr>
          <p:spPr>
            <a:xfrm>
              <a:off x="6753682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73550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908649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63616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8583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528517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683484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838449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17046" y="4874855"/>
            <a:ext cx="1177005" cy="109676"/>
            <a:chOff x="6753682" y="4819429"/>
            <a:chExt cx="1177005" cy="109676"/>
          </a:xfrm>
        </p:grpSpPr>
        <p:sp>
          <p:nvSpPr>
            <p:cNvPr id="70" name="Rectangle 69"/>
            <p:cNvSpPr/>
            <p:nvPr/>
          </p:nvSpPr>
          <p:spPr>
            <a:xfrm>
              <a:off x="6753682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73550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908649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63616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218583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28517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83484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38449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317046" y="5064154"/>
            <a:ext cx="1177005" cy="109676"/>
            <a:chOff x="6753682" y="4819429"/>
            <a:chExt cx="1177005" cy="109676"/>
          </a:xfrm>
        </p:grpSpPr>
        <p:sp>
          <p:nvSpPr>
            <p:cNvPr id="79" name="Rectangle 78"/>
            <p:cNvSpPr/>
            <p:nvPr/>
          </p:nvSpPr>
          <p:spPr>
            <a:xfrm>
              <a:off x="6753682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373550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08649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63616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218583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28517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683484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38449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17046" y="5253453"/>
            <a:ext cx="1177005" cy="109676"/>
            <a:chOff x="6753682" y="4819429"/>
            <a:chExt cx="1177005" cy="109676"/>
          </a:xfrm>
        </p:grpSpPr>
        <p:sp>
          <p:nvSpPr>
            <p:cNvPr id="88" name="Rectangle 87"/>
            <p:cNvSpPr/>
            <p:nvPr/>
          </p:nvSpPr>
          <p:spPr>
            <a:xfrm>
              <a:off x="6753682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373550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08649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63616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218583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28517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683484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838449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12463" y="5442752"/>
            <a:ext cx="1177005" cy="109676"/>
            <a:chOff x="6753682" y="4819429"/>
            <a:chExt cx="1177005" cy="109676"/>
          </a:xfrm>
        </p:grpSpPr>
        <p:sp>
          <p:nvSpPr>
            <p:cNvPr id="97" name="Rectangle 96"/>
            <p:cNvSpPr/>
            <p:nvPr/>
          </p:nvSpPr>
          <p:spPr>
            <a:xfrm>
              <a:off x="6753682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373550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908649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63616" y="4820472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218583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528517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83484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838449" y="4819429"/>
              <a:ext cx="92238" cy="1086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66" y="4670697"/>
            <a:ext cx="828604" cy="727005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090501" y="5880127"/>
            <a:ext cx="197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Area Bound</a:t>
            </a:r>
          </a:p>
        </p:txBody>
      </p:sp>
      <p:grpSp>
        <p:nvGrpSpPr>
          <p:cNvPr id="107" name="Group 106"/>
          <p:cNvGrpSpPr/>
          <p:nvPr/>
        </p:nvGrpSpPr>
        <p:grpSpPr>
          <a:xfrm rot="5400000">
            <a:off x="1785006" y="3857244"/>
            <a:ext cx="323080" cy="844333"/>
            <a:chOff x="5434364" y="4854124"/>
            <a:chExt cx="323080" cy="844333"/>
          </a:xfrm>
        </p:grpSpPr>
        <p:sp>
          <p:nvSpPr>
            <p:cNvPr id="108" name="Rectangle 107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 rot="10800000">
            <a:off x="2729406" y="4672934"/>
            <a:ext cx="323080" cy="844333"/>
            <a:chOff x="5434364" y="4854124"/>
            <a:chExt cx="323080" cy="844333"/>
          </a:xfrm>
        </p:grpSpPr>
        <p:sp>
          <p:nvSpPr>
            <p:cNvPr id="115" name="Rectangle 114"/>
            <p:cNvSpPr/>
            <p:nvPr/>
          </p:nvSpPr>
          <p:spPr>
            <a:xfrm>
              <a:off x="5434364" y="557569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34364" y="5431678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34364" y="5287662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434364" y="4999630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34364" y="5143646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34364" y="4854124"/>
              <a:ext cx="323080" cy="1227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6051118" y="5877272"/>
            <a:ext cx="137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I/O Bound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5781832" y="1504149"/>
            <a:ext cx="1932803" cy="170882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4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I/O Placement and Pads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I/O provide interface to external world</a:t>
            </a:r>
          </a:p>
          <a:p>
            <a:r>
              <a:rPr lang="en-GB" dirty="0"/>
              <a:t>In smaller technology node, there is an IO voltage:</a:t>
            </a:r>
          </a:p>
          <a:p>
            <a:pPr lvl="1"/>
            <a:r>
              <a:rPr lang="en-GB" dirty="0"/>
              <a:t>UMC65: 1.8 V for IO typically, ~1V for core logic</a:t>
            </a:r>
          </a:p>
          <a:p>
            <a:r>
              <a:rPr lang="en-GB" dirty="0"/>
              <a:t>I/O cells are big and provide voltage translation, as well as ESD protection</a:t>
            </a:r>
          </a:p>
          <a:p>
            <a:r>
              <a:rPr lang="en-GB" dirty="0"/>
              <a:t>Like Standard cells, they are designed to be abutted to each other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936" y="3789040"/>
            <a:ext cx="108012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19844" y="3787444"/>
            <a:ext cx="360040" cy="288032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63988" y="5544232"/>
            <a:ext cx="144016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35896" y="34104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PAD side (outside)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0264" y="576784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Core side (inside)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91880" y="3861048"/>
            <a:ext cx="0" cy="187220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60843" y="457648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Standard height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5936" y="4400392"/>
            <a:ext cx="1080120" cy="252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5936" y="5011744"/>
            <a:ext cx="1080120" cy="2527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VSS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112059" y="4543517"/>
            <a:ext cx="936104" cy="43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55282" y="5011744"/>
            <a:ext cx="892881" cy="152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84166" y="482707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Power rails</a:t>
            </a:r>
          </a:p>
        </p:txBody>
      </p:sp>
    </p:spTree>
    <p:extLst>
      <p:ext uri="{BB962C8B-B14F-4D97-AF65-F5344CB8AC3E}">
        <p14:creationId xmlns:p14="http://schemas.microsoft.com/office/powerpoint/2010/main" val="10018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Domains and 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4323903" cy="496674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Power Domains are used to separate various supplies:</a:t>
            </a:r>
          </a:p>
          <a:p>
            <a:pPr lvl="1"/>
            <a:r>
              <a:rPr lang="en-GB" dirty="0"/>
              <a:t>Typical: Analog and Digital Domains</a:t>
            </a:r>
          </a:p>
          <a:p>
            <a:pPr lvl="1"/>
            <a:r>
              <a:rPr lang="en-GB" dirty="0"/>
              <a:t>Possible: Multiple digital power domains</a:t>
            </a:r>
          </a:p>
          <a:p>
            <a:r>
              <a:rPr lang="en-GB" dirty="0"/>
              <a:t>Explanation:</a:t>
            </a:r>
          </a:p>
          <a:p>
            <a:pPr lvl="1"/>
            <a:r>
              <a:rPr lang="en-GB" dirty="0"/>
              <a:t>Digital and Analog are separated to avoid power supply cross-talk</a:t>
            </a:r>
          </a:p>
          <a:p>
            <a:pPr lvl="1"/>
            <a:r>
              <a:rPr lang="en-GB" dirty="0"/>
              <a:t>A digital domain can have a lower VDD to save power, and another one a higher VDD for better performances</a:t>
            </a:r>
          </a:p>
          <a:p>
            <a:r>
              <a:rPr lang="en-GB" dirty="0"/>
              <a:t>Advanced options:</a:t>
            </a:r>
          </a:p>
          <a:p>
            <a:pPr lvl="1"/>
            <a:r>
              <a:rPr lang="en-GB" dirty="0"/>
              <a:t>Digital Power domains can interface using level shifters placed by the tool</a:t>
            </a:r>
          </a:p>
          <a:p>
            <a:pPr lvl="1"/>
            <a:r>
              <a:rPr lang="en-GB" dirty="0"/>
              <a:t>Digital Power domain can be “shutdown”; like a sleep mode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976641"/>
            <a:ext cx="3742428" cy="3954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4941168"/>
            <a:ext cx="359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 MSP432 Microcontroller PADS</a:t>
            </a:r>
          </a:p>
        </p:txBody>
      </p:sp>
      <p:sp>
        <p:nvSpPr>
          <p:cNvPr id="12" name="Oval 11"/>
          <p:cNvSpPr/>
          <p:nvPr/>
        </p:nvSpPr>
        <p:spPr>
          <a:xfrm>
            <a:off x="7524328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92280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092280" y="285293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580112" y="328498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580112" y="2492896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732240" y="2492896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732240" y="2852936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092280" y="2492896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732240" y="3284984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092280" y="3284984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 Power rows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980728"/>
            <a:ext cx="8356600" cy="1294333"/>
          </a:xfrm>
        </p:spPr>
        <p:txBody>
          <a:bodyPr/>
          <a:lstStyle/>
          <a:p>
            <a:r>
              <a:rPr lang="en-GB" dirty="0"/>
              <a:t>IO Cells have specific rules for power rail connections</a:t>
            </a:r>
          </a:p>
          <a:p>
            <a:r>
              <a:rPr lang="en-GB" dirty="0"/>
              <a:t>The Technology documentation provide information</a:t>
            </a:r>
          </a:p>
          <a:p>
            <a:r>
              <a:rPr lang="en-GB" dirty="0"/>
              <a:t>Design by abutment, power rails must respect some rules:</a:t>
            </a:r>
          </a:p>
          <a:p>
            <a:r>
              <a:rPr lang="en-GB" dirty="0"/>
              <a:t>All power domains must be separated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348880"/>
            <a:ext cx="3903212" cy="3575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3720" y="590470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Example from UMC65: Multiple Digital Domains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83968" y="3355802"/>
            <a:ext cx="2808312" cy="12170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4140" y="443711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IUM#: </a:t>
            </a:r>
            <a:r>
              <a:rPr lang="en-GB" dirty="0"/>
              <a:t>Signal cell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1800" y="2636912"/>
            <a:ext cx="144016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76608" y="3176973"/>
            <a:ext cx="923184" cy="4141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3583" y="359115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Required cells</a:t>
            </a:r>
          </a:p>
        </p:txBody>
      </p:sp>
    </p:spTree>
    <p:extLst>
      <p:ext uri="{BB962C8B-B14F-4D97-AF65-F5344CB8AC3E}">
        <p14:creationId xmlns:p14="http://schemas.microsoft.com/office/powerpoint/2010/main" val="4140407534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1332</Words>
  <Application>Microsoft Office PowerPoint</Application>
  <PresentationFormat>Bildschirmpräsentation (4:3)</PresentationFormat>
  <Paragraphs>242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Arial</vt:lpstr>
      <vt:lpstr>KIT_master_ppt2003_en</vt:lpstr>
      <vt:lpstr>PowerPoint-Präsentation</vt:lpstr>
      <vt:lpstr>Lecture Goal</vt:lpstr>
      <vt:lpstr>Place and Route Goal</vt:lpstr>
      <vt:lpstr>P&amp;R Strategy</vt:lpstr>
      <vt:lpstr>Floorplaning Overview</vt:lpstr>
      <vt:lpstr>Die Size Configuration</vt:lpstr>
      <vt:lpstr>I/O Placement and Pads </vt:lpstr>
      <vt:lpstr>Power Domains and IO</vt:lpstr>
      <vt:lpstr>IO Power rows design</vt:lpstr>
      <vt:lpstr>IO Placement types</vt:lpstr>
      <vt:lpstr>PAD type: Wire Bonding Pads</vt:lpstr>
      <vt:lpstr>PAD type: AREA IO for Flip-Chip</vt:lpstr>
      <vt:lpstr>PowerPoint-Präsentation</vt:lpstr>
      <vt:lpstr>IO Cell Types</vt:lpstr>
      <vt:lpstr>Partitioning: Definition and re-implementation</vt:lpstr>
      <vt:lpstr>Partition Level implementation</vt:lpstr>
      <vt:lpstr>Hard Macros</vt:lpstr>
      <vt:lpstr>Pre-Placement : Finish floorplan</vt:lpstr>
      <vt:lpstr>Pre-Placement: WellTap example</vt:lpstr>
      <vt:lpstr>Pre-Placement: Spare Cells example</vt:lpstr>
      <vt:lpstr>Placement in the Tools</vt:lpstr>
      <vt:lpstr>Power planning and Power Analysis</vt:lpstr>
      <vt:lpstr>Power Grid: Global Grid</vt:lpstr>
      <vt:lpstr>Power Grid: Rows and Macros connections</vt:lpstr>
      <vt:lpstr>Standard Cells Placement</vt:lpstr>
      <vt:lpstr>Placement constraints</vt:lpstr>
      <vt:lpstr>Placement constraints</vt:lpstr>
      <vt:lpstr>Next time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Leys</dc:creator>
  <cp:lastModifiedBy>Peric, Ivan (IPE)</cp:lastModifiedBy>
  <cp:revision>577</cp:revision>
  <dcterms:created xsi:type="dcterms:W3CDTF">2015-04-20T11:56:13Z</dcterms:created>
  <dcterms:modified xsi:type="dcterms:W3CDTF">2018-06-26T09:07:13Z</dcterms:modified>
</cp:coreProperties>
</file>